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8" r:id="rId13"/>
    <p:sldId id="266" r:id="rId14"/>
    <p:sldId id="28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5143500" type="screen16x9"/>
  <p:notesSz cx="6858000" cy="9144000"/>
  <p:embeddedFontLst>
    <p:embeddedFont>
      <p:font typeface="Lato" panose="02010600030101010101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rme" panose="02010600030101010101" charset="0"/>
      <p:regular r:id="rId45"/>
    </p:embeddedFont>
    <p:embeddedFont>
      <p:font typeface="Quattrocento Sans" panose="02010600030101010101" charset="0"/>
      <p:regular r:id="rId46"/>
      <p:bold r:id="rId47"/>
      <p:italic r:id="rId48"/>
      <p:boldItalic r:id="rId49"/>
    </p:embeddedFont>
    <p:embeddedFont>
      <p:font typeface="Raleway" panose="020B0003030101060003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88445-0210-4C61-B18C-87082FC19C58}">
  <a:tblStyle styleId="{94D88445-0210-4C61-B18C-87082FC19C58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lastCol>
    <a:firstCol>
      <a:tcTxStyle b="on" i="off"/>
      <a:tcStyle>
        <a:tcBdr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firstCol>
    <a:lastRow>
      <a:tcTxStyle b="on" i="off"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wCell>
    <a:firstRow>
      <a:tcTxStyle b="on" i="off"/>
      <a:tcStyle>
        <a:tcBdr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neCell>
    <a:nwCell>
      <a:tcTxStyle/>
      <a:tcStyle>
        <a:tcBdr/>
      </a:tcStyle>
    </a:nwCell>
  </a:tblStyle>
  <a:tblStyle styleId="{1FA9741D-A082-4C9B-854E-6C9CD21C81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>
        <p:scale>
          <a:sx n="100" d="100"/>
          <a:sy n="100" d="100"/>
        </p:scale>
        <p:origin x="946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5fe4eb67_9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525fe4eb67_9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25fe4eb67_9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525fe4eb67_9_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525fe4eb67_9_3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25fe4eb67_9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525fe4eb67_9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25fe4eb67_9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525fe4eb67_9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25fe4eb67_9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Unlimited transaction, medical insurance, most importantly access to cryptocurrencies</a:t>
            </a:r>
            <a:endParaRPr dirty="0"/>
          </a:p>
        </p:txBody>
      </p:sp>
      <p:sp>
        <p:nvSpPr>
          <p:cNvPr id="443" name="Google Shape;443;g525fe4eb67_9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25fe4eb67_9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525fe4eb67_9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25fe4eb67_9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525fe4eb67_9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25fe4eb67_9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525fe4eb67_9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25fe4eb67_9_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525fe4eb67_9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25fe4eb67_9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25fe4eb67_9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25fe4eb67_9_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525fe4eb67_9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5fe4eb67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525fe4eb67_9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71" name="Google Shape;171;g525fe4eb67_9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25fe4eb67_9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525fe4eb67_9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25fe4eb67_9_4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525fe4eb67_9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25fe4eb67_9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525fe4eb67_9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25fe4eb67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25fe4eb67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266d56fae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266d56fae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25afbe93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25afbe93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25afbe9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25afbe9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25afbe938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25afbe938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266d56fa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266d56fa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266d56fae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266d56fae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25afbe93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25afbe93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25fe4eb67_9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525fe4eb67_9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25fe4eb67_9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525fe4eb67_9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5fe4eb67_9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525fe4eb67_9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25fe4eb67_9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525fe4eb67_9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25fe4eb67_9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525fe4eb67_9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25fe4eb67_9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525fe4eb67_9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51.sv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5" descr="This image is an abstract decorative shape. "/>
          <p:cNvGrpSpPr/>
          <p:nvPr/>
        </p:nvGrpSpPr>
        <p:grpSpPr>
          <a:xfrm>
            <a:off x="2213004" y="-3087439"/>
            <a:ext cx="9455447" cy="10968550"/>
            <a:chOff x="2950671" y="-4116586"/>
            <a:chExt cx="12607263" cy="14624733"/>
          </a:xfrm>
        </p:grpSpPr>
        <p:sp>
          <p:nvSpPr>
            <p:cNvPr id="162" name="Google Shape;162;p25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25"/>
          <p:cNvSpPr txBox="1"/>
          <p:nvPr/>
        </p:nvSpPr>
        <p:spPr>
          <a:xfrm>
            <a:off x="549894" y="2634247"/>
            <a:ext cx="3634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TEAM 2</a:t>
            </a:r>
            <a:endParaRPr sz="4800" b="1">
              <a:solidFill>
                <a:srgbClr val="002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549900" y="3890852"/>
            <a:ext cx="264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smtClean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Student 1: id 555555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smtClean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Student 2: id 666666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smtClean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Student 3: id 777777</a:t>
            </a:r>
            <a:endParaRPr lang="en-GB" i="1" dirty="0">
              <a:solidFill>
                <a:srgbClr val="00206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smtClean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Student 4: id 888888</a:t>
            </a:r>
          </a:p>
        </p:txBody>
      </p:sp>
      <p:pic>
        <p:nvPicPr>
          <p:cNvPr id="167" name="Google Shape;167;p25" descr="https://lh4.googleusercontent.com/Jxgve8AelBgF5fwQVFgv_kkR2bHo4_5vru3VPXeiB7nHtVzFV88b_MnW8g-MR5xX1efyQwTrUq824QCSyIML_tLYr8TziPQlwtGoQrAP95fBwI54r00C-9V_MuTvznSQc6gdQEWvl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6692" y="769603"/>
            <a:ext cx="5827110" cy="388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/>
        </p:nvSpPr>
        <p:spPr>
          <a:xfrm>
            <a:off x="263549" y="146993"/>
            <a:ext cx="6220377" cy="49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Competitive </a:t>
            </a:r>
            <a:r>
              <a:rPr lang="en-GB" sz="3600" b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Analysis</a:t>
            </a:r>
            <a:endParaRPr sz="1100" dirty="0"/>
          </a:p>
        </p:txBody>
      </p:sp>
      <p:sp>
        <p:nvSpPr>
          <p:cNvPr id="349" name="Google Shape;349;p34"/>
          <p:cNvSpPr txBox="1"/>
          <p:nvPr/>
        </p:nvSpPr>
        <p:spPr>
          <a:xfrm>
            <a:off x="385758" y="637309"/>
            <a:ext cx="4428697" cy="2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lvl="0" indent="-247650">
              <a:buClr>
                <a:srgbClr val="002060"/>
              </a:buClr>
              <a:buSzPts val="1500"/>
              <a:buFont typeface="Noto Sans Symbols"/>
              <a:buChar char="➢"/>
            </a:pPr>
            <a:r>
              <a:rPr lang="en-US" altLang="zh-CN" sz="1500" b="1" i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Comparison : Traditional </a:t>
            </a:r>
            <a:r>
              <a:rPr lang="en-US" altLang="zh-CN" sz="1500" b="1" i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Human Advisor </a:t>
            </a:r>
            <a:endParaRPr sz="1500" b="1" i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385758" y="914400"/>
            <a:ext cx="5275256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5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Historically</a:t>
            </a:r>
            <a:r>
              <a:rPr lang="en-US" sz="15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there’s been a couple of major ways you could invest your money:</a:t>
            </a:r>
          </a:p>
          <a:p>
            <a:pPr lvl="0"/>
            <a:endParaRPr lang="en-US" sz="15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Do it yourself. </a:t>
            </a:r>
            <a:r>
              <a:rPr lang="en-US" sz="15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Which means you would need to do tons of research into stocks, ETFs, bonds etc</a:t>
            </a:r>
            <a:r>
              <a:rPr lang="en-US" sz="15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/>
            <a:r>
              <a:rPr lang="en-US" sz="150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Turn to the investment managers for help. </a:t>
            </a:r>
            <a:r>
              <a:rPr lang="en-US" sz="15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Buy </a:t>
            </a:r>
            <a:r>
              <a:rPr lang="en-US" sz="15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mutual funds or an investment insurance where you would essentially pay an investment manager to do the same with fees that are often 2% or more!</a:t>
            </a:r>
          </a:p>
          <a:p>
            <a:pPr lvl="0"/>
            <a:endParaRPr lang="en-US" sz="15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500" b="1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Robo</a:t>
            </a:r>
            <a:r>
              <a:rPr lang="en-US"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-advisors</a:t>
            </a:r>
            <a:r>
              <a:rPr lang="en-US" sz="15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are computer programs that will collect some information about you </a:t>
            </a:r>
            <a:r>
              <a:rPr lang="en-US" sz="15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.Once </a:t>
            </a:r>
            <a:r>
              <a:rPr lang="en-US" sz="15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you put your money in, they will automatically invest it on your behalf and since there’s no human intervention, </a:t>
            </a:r>
            <a:r>
              <a:rPr lang="en-US"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they can cut costs and make management fees much lower for the consumers!</a:t>
            </a:r>
            <a:r>
              <a:rPr lang="en-GB" sz="1200" b="1" i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200" b="1" i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4" descr="This image is of two sets of hands putting puzzle pieces together. "/>
          <p:cNvPicPr preferRelativeResize="0"/>
          <p:nvPr/>
        </p:nvPicPr>
        <p:blipFill rotWithShape="1">
          <a:blip r:embed="rId3">
            <a:alphaModFix/>
          </a:blip>
          <a:srcRect r="15225"/>
          <a:stretch/>
        </p:blipFill>
        <p:spPr>
          <a:xfrm>
            <a:off x="5661014" y="0"/>
            <a:ext cx="34829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24" y="0"/>
            <a:ext cx="6481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49;p34"/>
          <p:cNvSpPr txBox="1"/>
          <p:nvPr/>
        </p:nvSpPr>
        <p:spPr>
          <a:xfrm>
            <a:off x="101740" y="45305"/>
            <a:ext cx="4428697" cy="2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lvl="0" indent="-247650">
              <a:buClr>
                <a:srgbClr val="002060"/>
              </a:buClr>
              <a:buSzPts val="1500"/>
              <a:buFont typeface="Noto Sans Symbols"/>
              <a:buChar char="➢"/>
            </a:pPr>
            <a:r>
              <a:rPr lang="en-US" altLang="zh-CN" sz="1500" b="1" i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Comparison : </a:t>
            </a:r>
            <a:r>
              <a:rPr lang="en-US" altLang="zh-CN" sz="1500" b="1" i="1" dirty="0" err="1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Robo</a:t>
            </a:r>
            <a:r>
              <a:rPr lang="en-US" altLang="zh-CN" sz="1500" b="1" i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-Advisors in HK</a:t>
            </a:r>
            <a:endParaRPr sz="1500" b="1" i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t="9716"/>
          <a:stretch/>
        </p:blipFill>
        <p:spPr>
          <a:xfrm>
            <a:off x="2736888" y="241901"/>
            <a:ext cx="1579178" cy="1059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249" y="423222"/>
            <a:ext cx="1813717" cy="8001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56" y="299567"/>
            <a:ext cx="1710046" cy="1151663"/>
          </a:xfrm>
          <a:prstGeom prst="rect">
            <a:avLst/>
          </a:prstGeom>
        </p:spPr>
      </p:pic>
      <p:graphicFrame>
        <p:nvGraphicFramePr>
          <p:cNvPr id="9" name="表格 76">
            <a:extLst>
              <a:ext uri="{FF2B5EF4-FFF2-40B4-BE49-F238E27FC236}">
                <a16:creationId xmlns:a16="http://schemas.microsoft.com/office/drawing/2014/main" id="{D1F4BE1F-CEFD-4CF1-B4D3-F899664B1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929838"/>
              </p:ext>
            </p:extLst>
          </p:nvPr>
        </p:nvGraphicFramePr>
        <p:xfrm>
          <a:off x="380997" y="1066385"/>
          <a:ext cx="8340439" cy="404317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9595">
                  <a:extLst>
                    <a:ext uri="{9D8B030D-6E8A-4147-A177-3AD203B41FA5}">
                      <a16:colId xmlns:a16="http://schemas.microsoft.com/office/drawing/2014/main" val="807802829"/>
                    </a:ext>
                  </a:extLst>
                </a:gridCol>
                <a:gridCol w="2030398">
                  <a:extLst>
                    <a:ext uri="{9D8B030D-6E8A-4147-A177-3AD203B41FA5}">
                      <a16:colId xmlns:a16="http://schemas.microsoft.com/office/drawing/2014/main" val="4220696764"/>
                    </a:ext>
                  </a:extLst>
                </a:gridCol>
                <a:gridCol w="1878246">
                  <a:extLst>
                    <a:ext uri="{9D8B030D-6E8A-4147-A177-3AD203B41FA5}">
                      <a16:colId xmlns:a16="http://schemas.microsoft.com/office/drawing/2014/main" val="192374455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651146263"/>
                    </a:ext>
                  </a:extLst>
                </a:gridCol>
              </a:tblGrid>
              <a:tr h="314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Category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AQUMON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Kristal.ai</a:t>
                      </a:r>
                      <a:endParaRPr lang="en-US" altLang="zh-CN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SoFi</a:t>
                      </a:r>
                      <a:r>
                        <a:rPr lang="en-US" altLang="zh-CN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Hong Kong (Chloe) </a:t>
                      </a:r>
                      <a:endParaRPr lang="en-US" altLang="zh-CN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340720"/>
                  </a:ext>
                </a:extLst>
              </a:tr>
              <a:tr h="5379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Fees(annual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0.4% 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327916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Min Investment Amount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HK$7,800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HK$1,000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HK$1,000</a:t>
                      </a:r>
                      <a:endParaRPr lang="zh-CN" altLang="en-US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928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Target</a:t>
                      </a:r>
                      <a:r>
                        <a:rPr lang="en-US" altLang="zh-CN" sz="1600" baseline="0" dirty="0" smtClean="0"/>
                        <a:t> Market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HK &amp; US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HK &amp; 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699233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Investment</a:t>
                      </a:r>
                      <a:r>
                        <a:rPr lang="en-US" altLang="zh-CN" sz="1600" baseline="0" dirty="0" smtClean="0"/>
                        <a:t> </a:t>
                      </a:r>
                    </a:p>
                    <a:p>
                      <a:pPr algn="ctr"/>
                      <a:r>
                        <a:rPr lang="en-US" altLang="zh-CN" sz="1600" baseline="0" dirty="0" smtClean="0"/>
                        <a:t>Asset</a:t>
                      </a:r>
                      <a:endParaRPr lang="en-US" altLang="zh-CN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ETF (stocks, bond, oil/gold)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ETF (stocks, bond),REITs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354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kern="1200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ETF (stocks, bonds)</a:t>
                      </a:r>
                      <a:endParaRPr lang="zh-CN" altLang="en-US" sz="1600" b="0" i="0" u="none" strike="noStrike" kern="1200" cap="none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945214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Rebalance</a:t>
                      </a:r>
                    </a:p>
                    <a:p>
                      <a:pPr algn="ctr"/>
                      <a:r>
                        <a:rPr lang="en-US" altLang="zh-CN" sz="1600" dirty="0" smtClean="0"/>
                        <a:t>Frequency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Quarterly/Monthly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Every six months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Irregular adjustment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059085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Employees</a:t>
                      </a:r>
                    </a:p>
                    <a:p>
                      <a:pPr algn="ctr"/>
                      <a:r>
                        <a:rPr lang="en-US" altLang="zh-CN" sz="1600" dirty="0" smtClean="0"/>
                        <a:t>number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 (3% up)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1634 (1% up)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 (5% up)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37970"/>
                  </a:ext>
                </a:extLst>
              </a:tr>
              <a:tr h="2815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Employee rating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  <a:endParaRPr lang="en-US" altLang="zh-CN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21356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54" y="40835"/>
            <a:ext cx="5921253" cy="1059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t="9716"/>
          <a:stretch/>
        </p:blipFill>
        <p:spPr>
          <a:xfrm>
            <a:off x="472657" y="40547"/>
            <a:ext cx="1579178" cy="1059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9" y="3790533"/>
            <a:ext cx="1813717" cy="8001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6" y="3657172"/>
            <a:ext cx="5814564" cy="1066892"/>
          </a:xfrm>
          <a:prstGeom prst="rect">
            <a:avLst/>
          </a:prstGeom>
        </p:spPr>
      </p:pic>
      <p:pic>
        <p:nvPicPr>
          <p:cNvPr id="10" name="图形 15" descr="复选标记">
            <a:extLst>
              <a:ext uri="{FF2B5EF4-FFF2-40B4-BE49-F238E27FC236}">
                <a16:creationId xmlns:a16="http://schemas.microsoft.com/office/drawing/2014/main" id="{5DBCCEA1-0B3C-4CE6-AA08-2DB1364C0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819" y="1834398"/>
            <a:ext cx="431286" cy="431286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677271"/>
              </p:ext>
            </p:extLst>
          </p:nvPr>
        </p:nvGraphicFramePr>
        <p:xfrm>
          <a:off x="1903384" y="1235482"/>
          <a:ext cx="6785607" cy="159107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785607">
                  <a:extLst>
                    <a:ext uri="{9D8B030D-6E8A-4147-A177-3AD203B41FA5}">
                      <a16:colId xmlns:a16="http://schemas.microsoft.com/office/drawing/2014/main" val="1305340796"/>
                    </a:ext>
                  </a:extLst>
                </a:gridCol>
              </a:tblGrid>
              <a:tr h="34139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Strong past performance (&gt; 20% in 2019) and high transparency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2209419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All ETFs in the portfolio are carefully analyzed and selected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348640"/>
                  </a:ext>
                </a:extLst>
              </a:tr>
              <a:tr h="56087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Easy to use app. Even if you have no accounts,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app has useful information on how to start investing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192209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Uses US ETFs which charge lower fees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979889"/>
                  </a:ext>
                </a:extLst>
              </a:tr>
            </a:tbl>
          </a:graphicData>
        </a:graphic>
      </p:graphicFrame>
      <p:pic>
        <p:nvPicPr>
          <p:cNvPr id="14" name="图形 18" descr="关闭">
            <a:extLst>
              <a:ext uri="{FF2B5EF4-FFF2-40B4-BE49-F238E27FC236}">
                <a16:creationId xmlns:a16="http://schemas.microsoft.com/office/drawing/2014/main" id="{5C56A20C-5A3F-457C-A7D4-86C2E65D5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2246" y="3076924"/>
            <a:ext cx="431286" cy="431286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92159"/>
              </p:ext>
            </p:extLst>
          </p:nvPr>
        </p:nvGraphicFramePr>
        <p:xfrm>
          <a:off x="1917239" y="3061694"/>
          <a:ext cx="6771752" cy="37423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771752">
                  <a:extLst>
                    <a:ext uri="{9D8B030D-6E8A-4147-A177-3AD203B41FA5}">
                      <a16:colId xmlns:a16="http://schemas.microsoft.com/office/drawing/2014/main" val="3658853669"/>
                    </a:ext>
                  </a:extLst>
                </a:gridCol>
              </a:tblGrid>
              <a:tr h="37423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Minimum investment amount is slightly higher than other </a:t>
                      </a:r>
                      <a:r>
                        <a:rPr lang="en-US" altLang="zh-CN" sz="1600" b="0" i="0" u="none" strike="noStrike" cap="none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robo</a:t>
                      </a:r>
                      <a:r>
                        <a:rPr lang="en-US" altLang="zh-CN" sz="16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-advisors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54906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DBDCC13-4E47-415F-AC5E-9A96468A2E90}"/>
              </a:ext>
            </a:extLst>
          </p:cNvPr>
          <p:cNvSpPr txBox="1"/>
          <p:nvPr/>
        </p:nvSpPr>
        <p:spPr>
          <a:xfrm>
            <a:off x="0" y="1796128"/>
            <a:ext cx="123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/>
              <a:t>PROS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BDCC13-4E47-415F-AC5E-9A96468A2E90}"/>
              </a:ext>
            </a:extLst>
          </p:cNvPr>
          <p:cNvSpPr txBox="1"/>
          <p:nvPr/>
        </p:nvSpPr>
        <p:spPr>
          <a:xfrm>
            <a:off x="-43883" y="3123027"/>
            <a:ext cx="123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/>
              <a:t>CON</a:t>
            </a:r>
            <a:r>
              <a:rPr lang="en-US" altLang="zh-CN" sz="1600" b="1" dirty="0" smtClean="0"/>
              <a:t>S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450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/>
        </p:nvSpPr>
        <p:spPr>
          <a:xfrm>
            <a:off x="5535101" y="644421"/>
            <a:ext cx="28251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 Model</a:t>
            </a:r>
            <a:endParaRPr sz="1100"/>
          </a:p>
        </p:txBody>
      </p:sp>
      <p:cxnSp>
        <p:nvCxnSpPr>
          <p:cNvPr id="381" name="Google Shape;381;p37"/>
          <p:cNvCxnSpPr/>
          <p:nvPr/>
        </p:nvCxnSpPr>
        <p:spPr>
          <a:xfrm>
            <a:off x="5063261" y="0"/>
            <a:ext cx="0" cy="47679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2" name="Google Shape;382;p37"/>
          <p:cNvSpPr/>
          <p:nvPr/>
        </p:nvSpPr>
        <p:spPr>
          <a:xfrm>
            <a:off x="5043478" y="425878"/>
            <a:ext cx="39600" cy="396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37" descr="This image is an icon of one person interacting with three people "/>
          <p:cNvGrpSpPr/>
          <p:nvPr/>
        </p:nvGrpSpPr>
        <p:grpSpPr>
          <a:xfrm>
            <a:off x="5483248" y="1935622"/>
            <a:ext cx="2300476" cy="461700"/>
            <a:chOff x="7999616" y="3566010"/>
            <a:chExt cx="3067302" cy="615600"/>
          </a:xfrm>
        </p:grpSpPr>
        <p:sp>
          <p:nvSpPr>
            <p:cNvPr id="384" name="Google Shape;384;p37"/>
            <p:cNvSpPr/>
            <p:nvPr/>
          </p:nvSpPr>
          <p:spPr>
            <a:xfrm>
              <a:off x="8578718" y="3566010"/>
              <a:ext cx="248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Accounts Subscription Fees</a:t>
              </a:r>
              <a:r>
                <a:rPr lang="en-GB" sz="14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sz="1100"/>
            </a:p>
          </p:txBody>
        </p:sp>
        <p:grpSp>
          <p:nvGrpSpPr>
            <p:cNvPr id="385" name="Google Shape;385;p37"/>
            <p:cNvGrpSpPr/>
            <p:nvPr/>
          </p:nvGrpSpPr>
          <p:grpSpPr>
            <a:xfrm>
              <a:off x="7999616" y="3639194"/>
              <a:ext cx="330200" cy="346075"/>
              <a:chOff x="2686050" y="2895601"/>
              <a:chExt cx="330200" cy="346075"/>
            </a:xfrm>
          </p:grpSpPr>
          <p:sp>
            <p:nvSpPr>
              <p:cNvPr id="386" name="Google Shape;386;p37"/>
              <p:cNvSpPr/>
              <p:nvPr/>
            </p:nvSpPr>
            <p:spPr>
              <a:xfrm>
                <a:off x="2809875" y="2895601"/>
                <a:ext cx="82500" cy="825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7"/>
              <p:cNvSpPr/>
              <p:nvPr/>
            </p:nvSpPr>
            <p:spPr>
              <a:xfrm>
                <a:off x="2782888" y="2978151"/>
                <a:ext cx="134938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8" extrusionOk="0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7"/>
              <p:cNvSpPr/>
              <p:nvPr/>
            </p:nvSpPr>
            <p:spPr>
              <a:xfrm>
                <a:off x="2708275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7"/>
              <p:cNvSpPr/>
              <p:nvPr/>
            </p:nvSpPr>
            <p:spPr>
              <a:xfrm>
                <a:off x="2686050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7"/>
              <p:cNvSpPr/>
              <p:nvPr/>
            </p:nvSpPr>
            <p:spPr>
              <a:xfrm>
                <a:off x="2933700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7"/>
              <p:cNvSpPr/>
              <p:nvPr/>
            </p:nvSpPr>
            <p:spPr>
              <a:xfrm>
                <a:off x="2911475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7"/>
              <p:cNvSpPr/>
              <p:nvPr/>
            </p:nvSpPr>
            <p:spPr>
              <a:xfrm>
                <a:off x="2933700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7"/>
              <p:cNvSpPr/>
              <p:nvPr/>
            </p:nvSpPr>
            <p:spPr>
              <a:xfrm>
                <a:off x="2911475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2820988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2798763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2738438" y="3074988"/>
                <a:ext cx="2254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" extrusionOk="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7" name="Google Shape;397;p37"/>
              <p:cNvCxnSpPr/>
              <p:nvPr/>
            </p:nvCxnSpPr>
            <p:spPr>
              <a:xfrm>
                <a:off x="2851150" y="3044826"/>
                <a:ext cx="0" cy="45900"/>
              </a:xfrm>
              <a:prstGeom prst="straightConnector1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98" name="Google Shape;398;p37" descr="This image is an icon of three people interacting. "/>
          <p:cNvGrpSpPr/>
          <p:nvPr/>
        </p:nvGrpSpPr>
        <p:grpSpPr>
          <a:xfrm>
            <a:off x="5477295" y="2676695"/>
            <a:ext cx="2306429" cy="461700"/>
            <a:chOff x="7991679" y="4554108"/>
            <a:chExt cx="3075239" cy="615600"/>
          </a:xfrm>
        </p:grpSpPr>
        <p:grpSp>
          <p:nvGrpSpPr>
            <p:cNvPr id="399" name="Google Shape;399;p37"/>
            <p:cNvGrpSpPr/>
            <p:nvPr/>
          </p:nvGrpSpPr>
          <p:grpSpPr>
            <a:xfrm>
              <a:off x="7991679" y="4627292"/>
              <a:ext cx="346075" cy="346075"/>
              <a:chOff x="3398838" y="2895601"/>
              <a:chExt cx="346075" cy="346075"/>
            </a:xfrm>
          </p:grpSpPr>
          <p:sp>
            <p:nvSpPr>
              <p:cNvPr id="400" name="Google Shape;400;p37"/>
              <p:cNvSpPr/>
              <p:nvPr/>
            </p:nvSpPr>
            <p:spPr>
              <a:xfrm>
                <a:off x="3398838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467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3429001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3429001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3594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3662363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3624263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3624263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3497263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563938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527426" y="3090864"/>
                <a:ext cx="88800" cy="96900"/>
              </a:xfrm>
              <a:prstGeom prst="ellipse">
                <a:avLst/>
              </a:pr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527426" y="3124201"/>
                <a:ext cx="889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12" name="Google Shape;412;p37"/>
              <p:cNvCxnSpPr/>
              <p:nvPr/>
            </p:nvCxnSpPr>
            <p:spPr>
              <a:xfrm>
                <a:off x="34512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flipH="1">
                <a:off x="36544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4" name="Google Shape;414;p37"/>
            <p:cNvSpPr/>
            <p:nvPr/>
          </p:nvSpPr>
          <p:spPr>
            <a:xfrm>
              <a:off x="8578718" y="4554108"/>
              <a:ext cx="248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Additional Revolut Card Charges</a:t>
              </a:r>
              <a:endParaRPr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37" descr="This image is an icon of three people with a symbol that indicates connection to the internet. "/>
          <p:cNvGrpSpPr/>
          <p:nvPr/>
        </p:nvGrpSpPr>
        <p:grpSpPr>
          <a:xfrm>
            <a:off x="5483248" y="3417770"/>
            <a:ext cx="2300476" cy="461700"/>
            <a:chOff x="7999616" y="5542207"/>
            <a:chExt cx="3067302" cy="615600"/>
          </a:xfrm>
        </p:grpSpPr>
        <p:grpSp>
          <p:nvGrpSpPr>
            <p:cNvPr id="416" name="Google Shape;416;p37"/>
            <p:cNvGrpSpPr/>
            <p:nvPr/>
          </p:nvGrpSpPr>
          <p:grpSpPr>
            <a:xfrm>
              <a:off x="7999616" y="5630472"/>
              <a:ext cx="330200" cy="315913"/>
              <a:chOff x="4127500" y="2909888"/>
              <a:chExt cx="330200" cy="315913"/>
            </a:xfrm>
          </p:grpSpPr>
          <p:sp>
            <p:nvSpPr>
              <p:cNvPr id="417" name="Google Shape;417;p37"/>
              <p:cNvSpPr/>
              <p:nvPr/>
            </p:nvSpPr>
            <p:spPr>
              <a:xfrm>
                <a:off x="4149725" y="3060701"/>
                <a:ext cx="762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4127500" y="3135313"/>
                <a:ext cx="1095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16" extrusionOk="0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4360863" y="3060701"/>
                <a:ext cx="747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4349750" y="3135313"/>
                <a:ext cx="1079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16" extrusionOk="0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4240213" y="3030538"/>
                <a:ext cx="104700" cy="1095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4214813" y="2986088"/>
                <a:ext cx="157163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0" extrusionOk="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4187825" y="2947988"/>
                <a:ext cx="211138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56" h="13" extrusionOk="0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4157663" y="2909888"/>
                <a:ext cx="26987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7" extrusionOk="0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4206875" y="3140076"/>
                <a:ext cx="173038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23" extrusionOk="0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6" name="Google Shape;426;p37"/>
            <p:cNvSpPr/>
            <p:nvPr/>
          </p:nvSpPr>
          <p:spPr>
            <a:xfrm>
              <a:off x="8578718" y="5542207"/>
              <a:ext cx="248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Transaction Charges(over £5000)</a:t>
              </a:r>
              <a:endParaRPr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37" descr="This image is an icon of three people with a symbol that indicates connection to the internet. "/>
          <p:cNvGrpSpPr/>
          <p:nvPr/>
        </p:nvGrpSpPr>
        <p:grpSpPr>
          <a:xfrm>
            <a:off x="5483248" y="4128561"/>
            <a:ext cx="2300476" cy="461700"/>
            <a:chOff x="7999616" y="5589342"/>
            <a:chExt cx="3067302" cy="615600"/>
          </a:xfrm>
        </p:grpSpPr>
        <p:grpSp>
          <p:nvGrpSpPr>
            <p:cNvPr id="428" name="Google Shape;428;p37"/>
            <p:cNvGrpSpPr/>
            <p:nvPr/>
          </p:nvGrpSpPr>
          <p:grpSpPr>
            <a:xfrm>
              <a:off x="7999616" y="5630472"/>
              <a:ext cx="330200" cy="315913"/>
              <a:chOff x="4127500" y="2909888"/>
              <a:chExt cx="330200" cy="315913"/>
            </a:xfrm>
          </p:grpSpPr>
          <p:sp>
            <p:nvSpPr>
              <p:cNvPr id="429" name="Google Shape;429;p37"/>
              <p:cNvSpPr/>
              <p:nvPr/>
            </p:nvSpPr>
            <p:spPr>
              <a:xfrm>
                <a:off x="4149725" y="3060701"/>
                <a:ext cx="762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4127500" y="3135313"/>
                <a:ext cx="1095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16" extrusionOk="0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4360863" y="3060701"/>
                <a:ext cx="747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4349750" y="3135313"/>
                <a:ext cx="1079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16" extrusionOk="0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4240213" y="3030538"/>
                <a:ext cx="104700" cy="1095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4214813" y="2986088"/>
                <a:ext cx="157163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0" extrusionOk="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4187825" y="2947988"/>
                <a:ext cx="211138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56" h="13" extrusionOk="0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7"/>
              <p:cNvSpPr/>
              <p:nvPr/>
            </p:nvSpPr>
            <p:spPr>
              <a:xfrm>
                <a:off x="4157663" y="2909888"/>
                <a:ext cx="26987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7" extrusionOk="0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7"/>
              <p:cNvSpPr/>
              <p:nvPr/>
            </p:nvSpPr>
            <p:spPr>
              <a:xfrm>
                <a:off x="4206875" y="3140076"/>
                <a:ext cx="173038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23" extrusionOk="0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" name="Google Shape;438;p37"/>
            <p:cNvSpPr/>
            <p:nvPr/>
          </p:nvSpPr>
          <p:spPr>
            <a:xfrm>
              <a:off x="8578718" y="5589342"/>
              <a:ext cx="248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Exchange Rates</a:t>
              </a: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9" name="Google Shape;439;p37" descr="ârevolut Business modelâçå¾çæç´¢ç»æ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323" y="1291148"/>
            <a:ext cx="4628593" cy="280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1103" y="20586"/>
            <a:ext cx="1502905" cy="89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6929"/>
          </a:xfrm>
          <a:custGeom>
            <a:avLst/>
            <a:gdLst/>
            <a:ahLst/>
            <a:cxnLst/>
            <a:rect l="l" t="t" r="r" b="b"/>
            <a:pathLst>
              <a:path w="12192000" h="2895600" extrusionOk="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6" name="Google Shape;446;p38"/>
          <p:cNvSpPr/>
          <p:nvPr/>
        </p:nvSpPr>
        <p:spPr>
          <a:xfrm>
            <a:off x="0" y="-118793"/>
            <a:ext cx="9144000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4103350" y="416923"/>
            <a:ext cx="178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80%</a:t>
            </a:r>
            <a:endParaRPr sz="1100"/>
          </a:p>
        </p:txBody>
      </p:sp>
      <p:sp>
        <p:nvSpPr>
          <p:cNvPr id="448" name="Google Shape;448;p38"/>
          <p:cNvSpPr/>
          <p:nvPr/>
        </p:nvSpPr>
        <p:spPr>
          <a:xfrm>
            <a:off x="3086605" y="1"/>
            <a:ext cx="2970900" cy="5143500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826264" y="669988"/>
            <a:ext cx="1821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B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STANDARD</a:t>
            </a:r>
            <a:endParaRPr sz="1100"/>
          </a:p>
        </p:txBody>
      </p:sp>
      <p:sp>
        <p:nvSpPr>
          <p:cNvPr id="450" name="Google Shape;450;p38"/>
          <p:cNvSpPr txBox="1"/>
          <p:nvPr/>
        </p:nvSpPr>
        <p:spPr>
          <a:xfrm>
            <a:off x="303576" y="1935339"/>
            <a:ext cx="2479500" cy="1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UK current account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Euro IBAN account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 in over 150 currencies at the interbank exchange rate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fee exchange in 24 fiat currencies up to€6,000 per month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fee ATM withdrawals up to €200 per month</a:t>
            </a:r>
            <a:endParaRPr sz="11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143" y="983967"/>
            <a:ext cx="987657" cy="78905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 txBox="1"/>
          <p:nvPr/>
        </p:nvSpPr>
        <p:spPr>
          <a:xfrm>
            <a:off x="96469" y="18967"/>
            <a:ext cx="8013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4.1 Subscription Fees</a:t>
            </a:r>
            <a:endParaRPr sz="27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3252952" y="1894861"/>
            <a:ext cx="27060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 UK current account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 Euro IBAN account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Spend in over 150 currencies at the interbank exchange rate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Unlimited exchange in 24 fiat currencies - no monthly limit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fee ATM withdrawals up to €400 per month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Overseas medical insurance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Delayed baggage &amp; delayed flight insurance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express delivery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Priority customer support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 access to 5 cryptocurrencies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Premium card with exclusive designs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Disposable virtual cards</a:t>
            </a:r>
            <a:endParaRPr sz="11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9754" y="1014447"/>
            <a:ext cx="1851631" cy="70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4917" y="911702"/>
            <a:ext cx="2218215" cy="76140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8"/>
          <p:cNvSpPr txBox="1"/>
          <p:nvPr/>
        </p:nvSpPr>
        <p:spPr>
          <a:xfrm>
            <a:off x="4066103" y="680992"/>
            <a:ext cx="1821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PREMIUM</a:t>
            </a:r>
            <a:endParaRPr sz="15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7" name="Google Shape;457;p38"/>
          <p:cNvSpPr txBox="1"/>
          <p:nvPr/>
        </p:nvSpPr>
        <p:spPr>
          <a:xfrm>
            <a:off x="7315201" y="647756"/>
            <a:ext cx="1821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B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METAL</a:t>
            </a:r>
            <a:endParaRPr sz="1100"/>
          </a:p>
        </p:txBody>
      </p:sp>
      <p:sp>
        <p:nvSpPr>
          <p:cNvPr id="458" name="Google Shape;458;p38"/>
          <p:cNvSpPr txBox="1"/>
          <p:nvPr/>
        </p:nvSpPr>
        <p:spPr>
          <a:xfrm>
            <a:off x="6361021" y="1639858"/>
            <a:ext cx="2706000" cy="3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UK current account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Euro IBAN account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 in over 150 currencies at the interbank exchange rate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Unlimited exchange in 24 fiat currencies - no monthly limit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fee ATM withdrawals up to €600 per month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Overseas medical insurance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Delayed baggage &amp; delayed flight insurance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express delivery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Priority customer support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 access to 5 cryptocurrencies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Exclusive concierge service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Exclusive Revolut Metal card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Disposable virtual cards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0.1% cashback within Europe and up to 1% outside Europe on all card payments</a:t>
            </a:r>
            <a:endParaRPr sz="1100"/>
          </a:p>
          <a:p>
            <a:pPr marL="2159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9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028" y="918722"/>
            <a:ext cx="4429353" cy="17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028" y="2773995"/>
            <a:ext cx="4115277" cy="223271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9"/>
          <p:cNvSpPr/>
          <p:nvPr/>
        </p:nvSpPr>
        <p:spPr>
          <a:xfrm>
            <a:off x="897903" y="1463511"/>
            <a:ext cx="537300" cy="226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3013042" y="1463511"/>
            <a:ext cx="537300" cy="226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869623" y="3253426"/>
            <a:ext cx="537300" cy="226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2786800" y="3253426"/>
            <a:ext cx="537300" cy="226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9"/>
          <p:cNvSpPr txBox="1"/>
          <p:nvPr/>
        </p:nvSpPr>
        <p:spPr>
          <a:xfrm>
            <a:off x="310740" y="120949"/>
            <a:ext cx="8013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4.2 Subscription Fees</a:t>
            </a:r>
            <a:endParaRPr sz="27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0" name="Google Shape;470;p39" descr="âé®å·âçå¾çæç´¢ç»æ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4716" y="3253426"/>
            <a:ext cx="1607344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 descr="âsubscribeâçå¾çæç´¢ç»æ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0883" y="826870"/>
            <a:ext cx="4286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9"/>
          <p:cNvSpPr/>
          <p:nvPr/>
        </p:nvSpPr>
        <p:spPr>
          <a:xfrm rot="-1389215">
            <a:off x="4871614" y="1809838"/>
            <a:ext cx="2908465" cy="1592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cap="none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Annually?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Monthly?</a:t>
            </a:r>
            <a:endParaRPr sz="5000" b="1" cap="none">
              <a:solidFill>
                <a:srgbClr val="B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39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08878" y="24136"/>
            <a:ext cx="1502905" cy="89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908" y="692296"/>
            <a:ext cx="3411499" cy="360756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0"/>
          <p:cNvSpPr/>
          <p:nvPr/>
        </p:nvSpPr>
        <p:spPr>
          <a:xfrm rot="-863831">
            <a:off x="115175" y="1869482"/>
            <a:ext cx="3811499" cy="34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B00000"/>
                </a:solidFill>
                <a:latin typeface="Carme"/>
                <a:ea typeface="Carme"/>
                <a:cs typeface="Carme"/>
                <a:sym typeface="Carme"/>
              </a:rPr>
              <a:t>Additional Revolut Card Charges</a:t>
            </a:r>
            <a:endParaRPr sz="1800" b="1" i="0">
              <a:solidFill>
                <a:srgbClr val="B00000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pic>
        <p:nvPicPr>
          <p:cNvPr id="480" name="Google Shape;48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4478" y="55952"/>
            <a:ext cx="42175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0"/>
          <p:cNvSpPr/>
          <p:nvPr/>
        </p:nvSpPr>
        <p:spPr>
          <a:xfrm rot="-925457">
            <a:off x="4334422" y="2314343"/>
            <a:ext cx="2424006" cy="77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B00000"/>
                </a:solidFill>
                <a:latin typeface="Carme"/>
                <a:ea typeface="Carme"/>
                <a:cs typeface="Carme"/>
                <a:sym typeface="Carme"/>
              </a:rPr>
              <a:t>Transaction Charges</a:t>
            </a:r>
            <a:endParaRPr sz="1100"/>
          </a:p>
        </p:txBody>
      </p:sp>
      <p:grpSp>
        <p:nvGrpSpPr>
          <p:cNvPr id="482" name="Google Shape;482;p40" descr="This image is an abstract decorative shape. "/>
          <p:cNvGrpSpPr/>
          <p:nvPr/>
        </p:nvGrpSpPr>
        <p:grpSpPr>
          <a:xfrm rot="-3999132">
            <a:off x="-1456640" y="3282875"/>
            <a:ext cx="3496082" cy="4361450"/>
            <a:chOff x="2950671" y="-4116586"/>
            <a:chExt cx="12607263" cy="14624733"/>
          </a:xfrm>
        </p:grpSpPr>
        <p:sp>
          <p:nvSpPr>
            <p:cNvPr id="483" name="Google Shape;483;p40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40"/>
          <p:cNvSpPr/>
          <p:nvPr/>
        </p:nvSpPr>
        <p:spPr>
          <a:xfrm>
            <a:off x="91911" y="55343"/>
            <a:ext cx="2901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4.3 Other Charges</a:t>
            </a:r>
            <a:endParaRPr sz="27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/>
          <p:nvPr/>
        </p:nvSpPr>
        <p:spPr>
          <a:xfrm>
            <a:off x="170689" y="121327"/>
            <a:ext cx="4916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4.4 The Standard Exchange Rates</a:t>
            </a:r>
            <a:endParaRPr sz="1100"/>
          </a:p>
        </p:txBody>
      </p:sp>
      <p:pic>
        <p:nvPicPr>
          <p:cNvPr id="492" name="Google Shape;4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101" y="1027831"/>
            <a:ext cx="5301313" cy="363843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 txBox="1"/>
          <p:nvPr/>
        </p:nvSpPr>
        <p:spPr>
          <a:xfrm>
            <a:off x="5991751" y="1027825"/>
            <a:ext cx="2800800" cy="22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“Revolut </a:t>
            </a:r>
            <a:r>
              <a:rPr lang="en-GB" sz="1800" b="1" i="1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saves</a:t>
            </a:r>
            <a:r>
              <a:rPr lang="en-GB" sz="18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clients up to </a:t>
            </a:r>
            <a:r>
              <a:rPr lang="en-GB" sz="1800" b="1" i="1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6% </a:t>
            </a:r>
            <a:r>
              <a:rPr lang="en-GB" sz="18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of their purchases in foreign currencies, because it offers clients access to the </a:t>
            </a:r>
            <a:r>
              <a:rPr lang="en-GB" sz="1800" b="1" i="1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spot rates </a:t>
            </a:r>
            <a:r>
              <a:rPr lang="en-GB" sz="18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for foreign exchange transactions and charges them zero for transfers.”</a:t>
            </a:r>
            <a:endParaRPr sz="1800" b="1" i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p41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8878" y="24136"/>
            <a:ext cx="1502905" cy="89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2178" y="3642371"/>
            <a:ext cx="1476767" cy="11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 txBox="1"/>
          <p:nvPr/>
        </p:nvSpPr>
        <p:spPr>
          <a:xfrm>
            <a:off x="4117651" y="1481235"/>
            <a:ext cx="2607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 Data </a:t>
            </a:r>
            <a:endParaRPr sz="1100"/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Analytics</a:t>
            </a:r>
            <a:endParaRPr sz="1100"/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</a:t>
            </a:r>
            <a:endParaRPr sz="1100"/>
          </a:p>
        </p:txBody>
      </p:sp>
      <p:grpSp>
        <p:nvGrpSpPr>
          <p:cNvPr id="501" name="Google Shape;501;p42" descr="This image is an illustration of a man with a beard. "/>
          <p:cNvGrpSpPr/>
          <p:nvPr/>
        </p:nvGrpSpPr>
        <p:grpSpPr>
          <a:xfrm>
            <a:off x="468480" y="610750"/>
            <a:ext cx="3322548" cy="4532614"/>
            <a:chOff x="117404" y="1951388"/>
            <a:chExt cx="3810262" cy="5197952"/>
          </a:xfrm>
        </p:grpSpPr>
        <p:sp>
          <p:nvSpPr>
            <p:cNvPr id="502" name="Google Shape;502;p42"/>
            <p:cNvSpPr/>
            <p:nvPr/>
          </p:nvSpPr>
          <p:spPr>
            <a:xfrm>
              <a:off x="218769" y="2438400"/>
              <a:ext cx="3132000" cy="31320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3" name="Google Shape;503;p42"/>
            <p:cNvGrpSpPr/>
            <p:nvPr/>
          </p:nvGrpSpPr>
          <p:grpSpPr>
            <a:xfrm>
              <a:off x="524850" y="2442823"/>
              <a:ext cx="2749432" cy="4706517"/>
              <a:chOff x="209099" y="1340526"/>
              <a:chExt cx="3468002" cy="5936575"/>
            </a:xfrm>
          </p:grpSpPr>
          <p:sp>
            <p:nvSpPr>
              <p:cNvPr id="504" name="Google Shape;504;p42"/>
              <p:cNvSpPr/>
              <p:nvPr/>
            </p:nvSpPr>
            <p:spPr>
              <a:xfrm>
                <a:off x="2096528" y="3310241"/>
                <a:ext cx="1340572" cy="149828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62" extrusionOk="0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42"/>
              <p:cNvSpPr/>
              <p:nvPr/>
            </p:nvSpPr>
            <p:spPr>
              <a:xfrm>
                <a:off x="1614814" y="1340526"/>
                <a:ext cx="1248001" cy="22491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44" extrusionOk="0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42"/>
              <p:cNvSpPr/>
              <p:nvPr/>
            </p:nvSpPr>
            <p:spPr>
              <a:xfrm>
                <a:off x="1666242" y="1340526"/>
                <a:ext cx="1081716" cy="608572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28" extrusionOk="0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  <a:gs pos="100000">
                    <a:srgbClr val="6524DE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42"/>
              <p:cNvSpPr/>
              <p:nvPr/>
            </p:nvSpPr>
            <p:spPr>
              <a:xfrm>
                <a:off x="2163386" y="1422812"/>
                <a:ext cx="699429" cy="1808573"/>
              </a:xfrm>
              <a:custGeom>
                <a:avLst/>
                <a:gdLst/>
                <a:ahLst/>
                <a:cxnLst/>
                <a:rect l="l" t="t" r="r" b="b"/>
                <a:pathLst>
                  <a:path w="262" h="678" extrusionOk="0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42"/>
              <p:cNvSpPr/>
              <p:nvPr/>
            </p:nvSpPr>
            <p:spPr>
              <a:xfrm>
                <a:off x="209099" y="2329669"/>
                <a:ext cx="2883431" cy="4947432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856" extrusionOk="0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42"/>
              <p:cNvSpPr/>
              <p:nvPr/>
            </p:nvSpPr>
            <p:spPr>
              <a:xfrm>
                <a:off x="1409100" y="2329669"/>
                <a:ext cx="999430" cy="83657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14" extrusionOk="0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42"/>
              <p:cNvSpPr/>
              <p:nvPr/>
            </p:nvSpPr>
            <p:spPr>
              <a:xfrm>
                <a:off x="1743385" y="1835954"/>
                <a:ext cx="258858" cy="37885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42" extrusionOk="0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42"/>
              <p:cNvSpPr/>
              <p:nvPr/>
            </p:nvSpPr>
            <p:spPr>
              <a:xfrm>
                <a:off x="1851962" y="1895956"/>
                <a:ext cx="1001144" cy="1693716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36" extrusionOk="0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42"/>
              <p:cNvSpPr/>
              <p:nvPr/>
            </p:nvSpPr>
            <p:spPr>
              <a:xfrm>
                <a:off x="1697100" y="1340526"/>
                <a:ext cx="1071430" cy="33085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4" extrusionOk="0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6313DC"/>
                  </a:gs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42"/>
              <p:cNvSpPr/>
              <p:nvPr/>
            </p:nvSpPr>
            <p:spPr>
              <a:xfrm>
                <a:off x="1350814" y="4258241"/>
                <a:ext cx="761143" cy="90857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41" extrusionOk="0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42"/>
              <p:cNvSpPr/>
              <p:nvPr/>
            </p:nvSpPr>
            <p:spPr>
              <a:xfrm>
                <a:off x="2489100" y="3680527"/>
                <a:ext cx="387429" cy="68571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57" extrusionOk="0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42"/>
              <p:cNvSpPr/>
              <p:nvPr/>
            </p:nvSpPr>
            <p:spPr>
              <a:xfrm rot="487774">
                <a:off x="2302872" y="4062813"/>
                <a:ext cx="1145143" cy="67371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42"/>
              <p:cNvSpPr/>
              <p:nvPr/>
            </p:nvSpPr>
            <p:spPr>
              <a:xfrm>
                <a:off x="963385" y="3011955"/>
                <a:ext cx="2713716" cy="2492572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935" extrusionOk="0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7" name="Google Shape;517;p42"/>
            <p:cNvSpPr/>
            <p:nvPr/>
          </p:nvSpPr>
          <p:spPr>
            <a:xfrm flipH="1">
              <a:off x="662497" y="2575406"/>
              <a:ext cx="333900" cy="3339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42"/>
            <p:cNvSpPr/>
            <p:nvPr/>
          </p:nvSpPr>
          <p:spPr>
            <a:xfrm flipH="1">
              <a:off x="3192776" y="5092277"/>
              <a:ext cx="191700" cy="1917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17404" y="5337893"/>
              <a:ext cx="319200" cy="319200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3656166" y="3941881"/>
              <a:ext cx="271500" cy="271500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2941210" y="1951388"/>
              <a:ext cx="405000" cy="405000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2" name="Google Shape;5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198" y="2971502"/>
            <a:ext cx="4797676" cy="12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887866" y="489761"/>
            <a:ext cx="363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  <a:endParaRPr sz="33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4" name="Google Shape;174;p26"/>
          <p:cNvGrpSpPr/>
          <p:nvPr/>
        </p:nvGrpSpPr>
        <p:grpSpPr>
          <a:xfrm>
            <a:off x="763827" y="1314258"/>
            <a:ext cx="3151116" cy="438525"/>
            <a:chOff x="518433" y="1964250"/>
            <a:chExt cx="4201488" cy="584700"/>
          </a:xfrm>
        </p:grpSpPr>
        <p:sp>
          <p:nvSpPr>
            <p:cNvPr id="175" name="Google Shape;175;p26"/>
            <p:cNvSpPr/>
            <p:nvPr/>
          </p:nvSpPr>
          <p:spPr>
            <a:xfrm>
              <a:off x="518433" y="1981199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183821" y="1964250"/>
              <a:ext cx="3536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Company Background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6"/>
          <p:cNvGrpSpPr/>
          <p:nvPr/>
        </p:nvGrpSpPr>
        <p:grpSpPr>
          <a:xfrm>
            <a:off x="763827" y="1807200"/>
            <a:ext cx="3151116" cy="232279"/>
            <a:chOff x="518433" y="2847627"/>
            <a:chExt cx="4201488" cy="309705"/>
          </a:xfrm>
        </p:grpSpPr>
        <p:sp>
          <p:nvSpPr>
            <p:cNvPr id="178" name="Google Shape;178;p26"/>
            <p:cNvSpPr/>
            <p:nvPr/>
          </p:nvSpPr>
          <p:spPr>
            <a:xfrm>
              <a:off x="518433" y="2847627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1183821" y="2849532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Market Opportunity</a:t>
              </a:r>
              <a:endParaRPr sz="1100"/>
            </a:p>
          </p:txBody>
        </p:sp>
      </p:grpSp>
      <p:grpSp>
        <p:nvGrpSpPr>
          <p:cNvPr id="180" name="Google Shape;180;p26"/>
          <p:cNvGrpSpPr/>
          <p:nvPr/>
        </p:nvGrpSpPr>
        <p:grpSpPr>
          <a:xfrm>
            <a:off x="763827" y="2286743"/>
            <a:ext cx="3151116" cy="230850"/>
            <a:chOff x="518433" y="3720458"/>
            <a:chExt cx="4201488" cy="307800"/>
          </a:xfrm>
        </p:grpSpPr>
        <p:sp>
          <p:nvSpPr>
            <p:cNvPr id="181" name="Google Shape;181;p26"/>
            <p:cNvSpPr/>
            <p:nvPr/>
          </p:nvSpPr>
          <p:spPr>
            <a:xfrm>
              <a:off x="518433" y="3727980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1183821" y="3720458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Business Model</a:t>
              </a:r>
              <a:r>
                <a:rPr lang="en-GB" sz="1400" b="1" i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sz="1100" dirty="0"/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763949" y="3146869"/>
            <a:ext cx="3142082" cy="230850"/>
            <a:chOff x="518433" y="4555563"/>
            <a:chExt cx="4189443" cy="307800"/>
          </a:xfrm>
        </p:grpSpPr>
        <p:sp>
          <p:nvSpPr>
            <p:cNvPr id="184" name="Google Shape;184;p26"/>
            <p:cNvSpPr/>
            <p:nvPr/>
          </p:nvSpPr>
          <p:spPr>
            <a:xfrm>
              <a:off x="518433" y="4608333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171776" y="4555563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Data Analytics—Fraud Detection</a:t>
              </a:r>
              <a:endParaRPr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6" descr="This image is a woman's hand writing on a piece of paper. "/>
          <p:cNvGrpSpPr/>
          <p:nvPr/>
        </p:nvGrpSpPr>
        <p:grpSpPr>
          <a:xfrm>
            <a:off x="3361498" y="-832923"/>
            <a:ext cx="6554657" cy="6711520"/>
            <a:chOff x="4597682" y="-962767"/>
            <a:chExt cx="7594320" cy="7776063"/>
          </a:xfrm>
        </p:grpSpPr>
        <p:sp>
          <p:nvSpPr>
            <p:cNvPr id="187" name="Google Shape;187;p26"/>
            <p:cNvSpPr/>
            <p:nvPr/>
          </p:nvSpPr>
          <p:spPr>
            <a:xfrm>
              <a:off x="4597682" y="-6899"/>
              <a:ext cx="7594318" cy="6820195"/>
            </a:xfrm>
            <a:custGeom>
              <a:avLst/>
              <a:gdLst/>
              <a:ahLst/>
              <a:cxnLst/>
              <a:rect l="l" t="t" r="r" b="b"/>
              <a:pathLst>
                <a:path w="2254" h="2026" extrusionOk="0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12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6353804" y="1723237"/>
              <a:ext cx="4110751" cy="3954850"/>
            </a:xfrm>
            <a:custGeom>
              <a:avLst/>
              <a:gdLst/>
              <a:ahLst/>
              <a:cxnLst/>
              <a:rect l="l" t="t" r="r" b="b"/>
              <a:pathLst>
                <a:path w="2294" h="2207" extrusionOk="0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7676266" y="1441003"/>
              <a:ext cx="2981817" cy="1632476"/>
            </a:xfrm>
            <a:custGeom>
              <a:avLst/>
              <a:gdLst/>
              <a:ahLst/>
              <a:cxnLst/>
              <a:rect l="l" t="t" r="r" b="b"/>
              <a:pathLst>
                <a:path w="1664" h="911" extrusionOk="0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8108129" y="1426667"/>
              <a:ext cx="1347554" cy="593139"/>
            </a:xfrm>
            <a:custGeom>
              <a:avLst/>
              <a:gdLst/>
              <a:ahLst/>
              <a:cxnLst/>
              <a:rect l="l" t="t" r="r" b="b"/>
              <a:pathLst>
                <a:path w="752" h="331" extrusionOk="0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7955812" y="1828066"/>
              <a:ext cx="546548" cy="456950"/>
            </a:xfrm>
            <a:custGeom>
              <a:avLst/>
              <a:gdLst/>
              <a:ahLst/>
              <a:cxnLst/>
              <a:rect l="l" t="t" r="r" b="b"/>
              <a:pathLst>
                <a:path w="162" h="136" extrusionOk="0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8077665" y="1996510"/>
              <a:ext cx="424695" cy="288506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1804938" y="-14067"/>
              <a:ext cx="387063" cy="7168"/>
            </a:xfrm>
            <a:custGeom>
              <a:avLst/>
              <a:gdLst/>
              <a:ahLst/>
              <a:cxnLst/>
              <a:rect l="l" t="t" r="r" b="b"/>
              <a:pathLst>
                <a:path w="115" h="2" extrusionOk="0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26"/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</p:grpSpPr>
          <p:sp>
            <p:nvSpPr>
              <p:cNvPr id="195" name="Google Shape;195;p26"/>
              <p:cNvSpPr/>
              <p:nvPr/>
            </p:nvSpPr>
            <p:spPr>
              <a:xfrm>
                <a:off x="7676266" y="2195418"/>
                <a:ext cx="589555" cy="564467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8" extrusionOk="0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8009570" y="528897"/>
                <a:ext cx="1571548" cy="1774039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7" extrusionOk="0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Google Shape;197;p26"/>
            <p:cNvSpPr/>
            <p:nvPr/>
          </p:nvSpPr>
          <p:spPr>
            <a:xfrm>
              <a:off x="7609964" y="1441003"/>
              <a:ext cx="4582037" cy="5372292"/>
            </a:xfrm>
            <a:custGeom>
              <a:avLst/>
              <a:gdLst/>
              <a:ahLst/>
              <a:cxnLst/>
              <a:rect l="l" t="t" r="r" b="b"/>
              <a:pathLst>
                <a:path w="1360" h="1596" extrusionOk="0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  <a:gs pos="100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7721066" y="1559272"/>
              <a:ext cx="2833085" cy="2015954"/>
            </a:xfrm>
            <a:custGeom>
              <a:avLst/>
              <a:gdLst/>
              <a:ahLst/>
              <a:cxnLst/>
              <a:rect l="l" t="t" r="r" b="b"/>
              <a:pathLst>
                <a:path w="841" h="599" extrusionOk="0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9860664" y="3197122"/>
              <a:ext cx="964074" cy="677360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9860664" y="3376318"/>
              <a:ext cx="2331338" cy="3436977"/>
            </a:xfrm>
            <a:custGeom>
              <a:avLst/>
              <a:gdLst/>
              <a:ahLst/>
              <a:cxnLst/>
              <a:rect l="l" t="t" r="r" b="b"/>
              <a:pathLst>
                <a:path w="692" h="1021" extrusionOk="0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  <a:gs pos="100000">
                  <a:srgbClr val="3E04A9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9860664" y="3557306"/>
              <a:ext cx="1782998" cy="2922684"/>
            </a:xfrm>
            <a:custGeom>
              <a:avLst/>
              <a:gdLst/>
              <a:ahLst/>
              <a:cxnLst/>
              <a:rect l="l" t="t" r="r" b="b"/>
              <a:pathLst>
                <a:path w="529" h="868" extrusionOk="0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0">
                  <a:srgbClr val="371DBD"/>
                </a:gs>
                <a:gs pos="44000">
                  <a:srgbClr val="371DBD"/>
                </a:gs>
                <a:gs pos="100000">
                  <a:srgbClr val="5936E0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 rot="-675222">
              <a:off x="6655520" y="-437650"/>
              <a:ext cx="5483684" cy="1036460"/>
            </a:xfrm>
            <a:custGeom>
              <a:avLst/>
              <a:gdLst/>
              <a:ahLst/>
              <a:cxnLst/>
              <a:rect l="l" t="t" r="r" b="b"/>
              <a:pathLst>
                <a:path w="5488008" h="1037277" extrusionOk="0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  <a:gs pos="100000">
                  <a:srgbClr val="6672E4"/>
                </a:gs>
              </a:gsLst>
              <a:lin ang="2399891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26"/>
          <p:cNvGrpSpPr/>
          <p:nvPr/>
        </p:nvGrpSpPr>
        <p:grpSpPr>
          <a:xfrm>
            <a:off x="763827" y="2692342"/>
            <a:ext cx="3169102" cy="230850"/>
            <a:chOff x="518433" y="4581946"/>
            <a:chExt cx="4225469" cy="307800"/>
          </a:xfrm>
        </p:grpSpPr>
        <p:sp>
          <p:nvSpPr>
            <p:cNvPr id="204" name="Google Shape;204;p26"/>
            <p:cNvSpPr/>
            <p:nvPr/>
          </p:nvSpPr>
          <p:spPr>
            <a:xfrm>
              <a:off x="518433" y="4608333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207802" y="4581946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Competitive Analysis</a:t>
              </a:r>
              <a:endParaRPr sz="1100" dirty="0"/>
            </a:p>
          </p:txBody>
        </p:sp>
      </p:grpSp>
      <p:grpSp>
        <p:nvGrpSpPr>
          <p:cNvPr id="206" name="Google Shape;206;p26"/>
          <p:cNvGrpSpPr/>
          <p:nvPr/>
        </p:nvGrpSpPr>
        <p:grpSpPr>
          <a:xfrm>
            <a:off x="756260" y="3629382"/>
            <a:ext cx="3151116" cy="230850"/>
            <a:chOff x="518433" y="4591384"/>
            <a:chExt cx="4201488" cy="307800"/>
          </a:xfrm>
        </p:grpSpPr>
        <p:sp>
          <p:nvSpPr>
            <p:cNvPr id="207" name="Google Shape;207;p26"/>
            <p:cNvSpPr/>
            <p:nvPr/>
          </p:nvSpPr>
          <p:spPr>
            <a:xfrm>
              <a:off x="518433" y="4608333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1183821" y="4591384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Q&amp;A</a:t>
              </a:r>
              <a:endParaRPr sz="1100"/>
            </a:p>
          </p:txBody>
        </p:sp>
      </p:grpSp>
      <p:pic>
        <p:nvPicPr>
          <p:cNvPr id="209" name="Google Shape;209;p26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5620" y="90983"/>
            <a:ext cx="2248873" cy="133861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 rot="-598302">
            <a:off x="5295330" y="2177064"/>
            <a:ext cx="2085911" cy="484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1E3ADA"/>
                </a:solidFill>
                <a:latin typeface="Calibri"/>
                <a:ea typeface="Calibri"/>
                <a:cs typeface="Calibri"/>
                <a:sym typeface="Calibri"/>
              </a:rPr>
              <a:t>FinTech…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/>
          <p:nvPr/>
        </p:nvSpPr>
        <p:spPr>
          <a:xfrm>
            <a:off x="822488" y="1507931"/>
            <a:ext cx="7371900" cy="19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-95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Char char="•"/>
            </a:pPr>
            <a:r>
              <a:rPr lang="en-GB" sz="15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Dataset: </a:t>
            </a:r>
            <a:r>
              <a:rPr lang="en-GB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284,807 transaction records with 492 frauds and 284315 normal customers</a:t>
            </a:r>
            <a:endParaRPr sz="1100"/>
          </a:p>
          <a:p>
            <a:pPr marL="0" marR="0" lvl="0" indent="-95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Char char="•"/>
            </a:pPr>
            <a:r>
              <a:rPr lang="en-GB" sz="15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Features: </a:t>
            </a:r>
            <a:r>
              <a:rPr lang="en-GB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V1, V2, ... V28 are the principal components obtained with PCA, the only features which have not been transformed with PCA are 'Time' and 'Amount'.</a:t>
            </a:r>
            <a:endParaRPr sz="1100"/>
          </a:p>
          <a:p>
            <a:pPr marL="0" marR="0" lvl="0" indent="-95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Char char="•"/>
            </a:pPr>
            <a:r>
              <a:rPr lang="en-GB" sz="15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 'Class</a:t>
            </a:r>
            <a:r>
              <a:rPr lang="en-GB" sz="15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' </a:t>
            </a:r>
            <a:r>
              <a:rPr lang="en-GB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the response variable and it takes value 1 in case of fraud and 0 otherwise.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43" descr="https://lh3.googleusercontent.com/txo9XkdUnw9w_cQsP9v3BNe52-kLEy3nKJEIL9TmXeV5UtYBL-yNsqjxS3gVedhLt1w-Jajt1wqMjoHs-V5CujggINuJRNFEC5BfBZnXWPji2VbFO5VI2BOtiYhbfKYr50WshVRK4Y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0241" y="3101602"/>
            <a:ext cx="3020386" cy="123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3" descr="https://lh3.googleusercontent.com/xUiNf4_R7SkYPzLbu3vQfTSgkmPUPXmNRsx74rsujaNcCMApZ8J9gZARctaytXQCMK6PBG96e6yt8BBtOtjlRkmJBGJDgPSE9pj54W2Jm0eAOk7chd9H5IHL1qBDzpUJRrFH7JZWMzQ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050" y="3108673"/>
            <a:ext cx="4031192" cy="123944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3"/>
          <p:cNvSpPr/>
          <p:nvPr/>
        </p:nvSpPr>
        <p:spPr>
          <a:xfrm>
            <a:off x="177759" y="149607"/>
            <a:ext cx="312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5.1 Data Preparation</a:t>
            </a:r>
            <a:endParaRPr sz="1100"/>
          </a:p>
        </p:txBody>
      </p:sp>
      <p:pic>
        <p:nvPicPr>
          <p:cNvPr id="531" name="Google Shape;531;p43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8878" y="24136"/>
            <a:ext cx="1502905" cy="89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"/>
          <p:cNvSpPr/>
          <p:nvPr/>
        </p:nvSpPr>
        <p:spPr>
          <a:xfrm>
            <a:off x="177759" y="149607"/>
            <a:ext cx="1262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5.2 EDA</a:t>
            </a:r>
            <a:endParaRPr sz="1100"/>
          </a:p>
        </p:txBody>
      </p:sp>
      <p:pic>
        <p:nvPicPr>
          <p:cNvPr id="537" name="Google Shape;53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759" y="941347"/>
            <a:ext cx="4983416" cy="333382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4"/>
          <p:cNvSpPr txBox="1"/>
          <p:nvPr/>
        </p:nvSpPr>
        <p:spPr>
          <a:xfrm>
            <a:off x="5298530" y="1188642"/>
            <a:ext cx="37653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Heavily imbalanced dataset! → </a:t>
            </a:r>
            <a:r>
              <a:rPr lang="en-GB" sz="15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Oversampling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SMOTE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 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— Synthetic Minority Over-sampling Technique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the k-nearest-neighbors for minority class observations (finding similar observations)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Randomly choosing one of the k-nearest-neighbors and using it to create a similar, but randomly tweaked, new observations.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5354" y="4126702"/>
            <a:ext cx="1528763" cy="7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8296" y="4147913"/>
            <a:ext cx="1385888" cy="750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5" descr="A close up of a map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123440"/>
            <a:ext cx="5714627" cy="341533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5"/>
          <p:cNvSpPr txBox="1">
            <a:spLocks noGrp="1"/>
          </p:cNvSpPr>
          <p:nvPr>
            <p:ph type="title"/>
          </p:nvPr>
        </p:nvSpPr>
        <p:spPr>
          <a:xfrm>
            <a:off x="628650" y="604730"/>
            <a:ext cx="22563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Quattrocento Sans"/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5.3 Train Model</a:t>
            </a:r>
            <a:endParaRPr sz="1100"/>
          </a:p>
        </p:txBody>
      </p:sp>
      <p:sp>
        <p:nvSpPr>
          <p:cNvPr id="547" name="Google Shape;547;p45"/>
          <p:cNvSpPr/>
          <p:nvPr/>
        </p:nvSpPr>
        <p:spPr>
          <a:xfrm>
            <a:off x="6623725" y="1836575"/>
            <a:ext cx="23202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reconstruction error on our training and test data seems to converge nicely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>
            <a:spLocks noGrp="1"/>
          </p:cNvSpPr>
          <p:nvPr>
            <p:ph type="title"/>
          </p:nvPr>
        </p:nvSpPr>
        <p:spPr>
          <a:xfrm>
            <a:off x="779850" y="1792799"/>
            <a:ext cx="2648100" cy="28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Quattrocento Sans"/>
              <a:buNone/>
            </a:pPr>
            <a: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5.4 Demo </a:t>
            </a:r>
            <a:r>
              <a:rPr lang="en-GB" sz="2400" b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Video</a:t>
            </a:r>
            <a:br>
              <a:rPr lang="en-GB" sz="2400" b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GB" sz="2400" b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long video provided here to illustrate the analytics</a:t>
            </a:r>
            <a: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4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/>
          <p:nvPr/>
        </p:nvSpPr>
        <p:spPr>
          <a:xfrm>
            <a:off x="747264" y="2718017"/>
            <a:ext cx="3634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  <a:endParaRPr sz="41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58" name="Google Shape;558;p47" descr="This image is of an abstract shape. "/>
          <p:cNvGrpSpPr/>
          <p:nvPr/>
        </p:nvGrpSpPr>
        <p:grpSpPr>
          <a:xfrm>
            <a:off x="2213004" y="-3087439"/>
            <a:ext cx="9455447" cy="10968550"/>
            <a:chOff x="2950671" y="-4116586"/>
            <a:chExt cx="12607263" cy="14624733"/>
          </a:xfrm>
        </p:grpSpPr>
        <p:sp>
          <p:nvSpPr>
            <p:cNvPr id="559" name="Google Shape;559;p47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7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7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47"/>
          <p:cNvSpPr/>
          <p:nvPr/>
        </p:nvSpPr>
        <p:spPr>
          <a:xfrm>
            <a:off x="2213001" y="3543256"/>
            <a:ext cx="1168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2</a:t>
            </a:r>
            <a:endParaRPr sz="24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>
            <a:spLocks noGrp="1"/>
          </p:cNvSpPr>
          <p:nvPr>
            <p:ph type="title"/>
          </p:nvPr>
        </p:nvSpPr>
        <p:spPr>
          <a:xfrm>
            <a:off x="628650" y="1822019"/>
            <a:ext cx="7886700" cy="9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---------------------------------------------------------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75" y="152400"/>
            <a:ext cx="7210609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>
            <a:off x="177750" y="149600"/>
            <a:ext cx="14652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</a:t>
            </a:r>
            <a:endParaRPr sz="24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Canvas</a:t>
            </a:r>
            <a:endParaRPr sz="24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00" y="149275"/>
            <a:ext cx="8904100" cy="49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5" y="689625"/>
            <a:ext cx="8839199" cy="293749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1"/>
          <p:cNvSpPr txBox="1"/>
          <p:nvPr/>
        </p:nvSpPr>
        <p:spPr>
          <a:xfrm>
            <a:off x="616825" y="3760625"/>
            <a:ext cx="5730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Source from https://qz.com/1541389/revolut-is-looking-to-raise-more-than-500-million-this-year/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2"/>
          <p:cNvSpPr txBox="1">
            <a:spLocks noGrp="1"/>
          </p:cNvSpPr>
          <p:nvPr>
            <p:ph type="ctrTitle"/>
          </p:nvPr>
        </p:nvSpPr>
        <p:spPr>
          <a:xfrm>
            <a:off x="441500" y="4706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/>
              <a:t>Real Challenge</a:t>
            </a:r>
            <a:endParaRPr sz="3000"/>
          </a:p>
        </p:txBody>
      </p:sp>
      <p:sp>
        <p:nvSpPr>
          <p:cNvPr id="590" name="Google Shape;590;p52"/>
          <p:cNvSpPr txBox="1">
            <a:spLocks noGrp="1"/>
          </p:cNvSpPr>
          <p:nvPr>
            <p:ph type="subTitle" idx="1"/>
          </p:nvPr>
        </p:nvSpPr>
        <p:spPr>
          <a:xfrm>
            <a:off x="570752" y="15941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 biggest competitive threat is from tech giants like Apple, Amazon, Facebook and Google, since they have large amount of :</a:t>
            </a: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b="1"/>
              <a:t>Customer Data</a:t>
            </a: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b="1"/>
              <a:t>Capital  </a:t>
            </a: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b="1"/>
              <a:t>Employees  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They can easily break into the banking space. It is also for this reason why Revolut is launching so many new services in addition to its original travel card functionality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/>
          <p:nvPr/>
        </p:nvSpPr>
        <p:spPr>
          <a:xfrm>
            <a:off x="4074275" y="811849"/>
            <a:ext cx="45264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Revolut Ltd, founded in 2015, is a UK financial technology company that offers digital banking services including prepaid debit card, cryptocurrency exchange, P2P payments, and most important, the </a:t>
            </a:r>
            <a:r>
              <a:rPr lang="en-GB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currency exchange</a:t>
            </a:r>
            <a:r>
              <a:rPr lang="en-GB" sz="15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  <a:p>
            <a:pPr marL="2540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Revolut focused first on disrupting the lucrative international transactions market by </a:t>
            </a:r>
            <a:r>
              <a:rPr lang="en-GB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removing</a:t>
            </a: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hefty </a:t>
            </a:r>
            <a:r>
              <a:rPr lang="en-GB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hidden fees 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 clients have traditionally paid on international transactions (e.g. Exchange Store).</a:t>
            </a:r>
            <a:endParaRPr sz="1100"/>
          </a:p>
          <a:p>
            <a:pPr marL="2540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this company has disrupted this space by offering a frictionless payment platform that cuts hidden fees and offers interbank currency rates in </a:t>
            </a:r>
            <a:r>
              <a:rPr lang="en-GB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150 currencies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7" descr="https://lh5.googleusercontent.com/ibbu7UOiOeJ5-21DVjS23MOmYAUwS5ZrAui_sTBVT0j2fUcjV03BPtDu5NuigVpyLG3qbdemtl4Rd-p3O9bgLcoP3bEZk5seGqhjq9bmdunThxVVYYbJmub3I_8zeTG2sefbP2y93r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081" y="2855600"/>
            <a:ext cx="3613608" cy="203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 descr="https://lh4.googleusercontent.com/tqKBFBU3U7rETA-7yu7-BNM5cwynbh9PY0GnVov-XXImE-XPfp5bv8NilesK3bSXAytbdH9rS7_SR6CIOkQwoFscS1iT5BEymRzpx4UalUmGtjwKKAFWvTnR8ISvdC635oGFBN5FeQ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08" y="734300"/>
            <a:ext cx="3666352" cy="1924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7" descr="This image is an abstract decorative shape. "/>
          <p:cNvGrpSpPr/>
          <p:nvPr/>
        </p:nvGrpSpPr>
        <p:grpSpPr>
          <a:xfrm rot="5177918">
            <a:off x="7071493" y="2855822"/>
            <a:ext cx="3495721" cy="4361463"/>
            <a:chOff x="2950671" y="-4116586"/>
            <a:chExt cx="12607263" cy="14624733"/>
          </a:xfrm>
        </p:grpSpPr>
        <p:sp>
          <p:nvSpPr>
            <p:cNvPr id="219" name="Google Shape;219;p27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7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7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7"/>
          <p:cNvSpPr txBox="1"/>
          <p:nvPr/>
        </p:nvSpPr>
        <p:spPr>
          <a:xfrm>
            <a:off x="2979028" y="35351"/>
            <a:ext cx="307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Background</a:t>
            </a:r>
            <a:endParaRPr sz="1100"/>
          </a:p>
        </p:txBody>
      </p:sp>
      <p:pic>
        <p:nvPicPr>
          <p:cNvPr id="223" name="Google Shape;223;p27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0875" y="72375"/>
            <a:ext cx="1502900" cy="7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5125"/>
            <a:ext cx="8839201" cy="394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5690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 txBox="1">
            <a:spLocks noGrp="1"/>
          </p:cNvSpPr>
          <p:nvPr>
            <p:ph type="title"/>
          </p:nvPr>
        </p:nvSpPr>
        <p:spPr>
          <a:xfrm>
            <a:off x="202700" y="492900"/>
            <a:ext cx="65325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Hedging Foreign Exchange Risk</a:t>
            </a:r>
            <a:endParaRPr/>
          </a:p>
        </p:txBody>
      </p:sp>
      <p:sp>
        <p:nvSpPr>
          <p:cNvPr id="606" name="Google Shape;606;p55"/>
          <p:cNvSpPr txBox="1">
            <a:spLocks noGrp="1"/>
          </p:cNvSpPr>
          <p:nvPr>
            <p:ph type="body" idx="1"/>
          </p:nvPr>
        </p:nvSpPr>
        <p:spPr>
          <a:xfrm>
            <a:off x="721225" y="1372925"/>
            <a:ext cx="74865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Forward Contracts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Future Contracts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Debt Operations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Swarp Contracts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6"/>
          <p:cNvSpPr txBox="1">
            <a:spLocks noGrp="1"/>
          </p:cNvSpPr>
          <p:nvPr>
            <p:ph type="body" idx="1"/>
          </p:nvPr>
        </p:nvSpPr>
        <p:spPr>
          <a:xfrm>
            <a:off x="241150" y="212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Revolut Pros</a:t>
            </a:r>
            <a:endParaRPr sz="1700" b="1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40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Can hold up to 24 different currencies in your account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Can purchase Cryptocurrencies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Spend abroad, avoiding poor exchange rates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24 Hour Customer Service via the website or live chat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User friendly App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Physical Card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Revolut Cons</a:t>
            </a:r>
            <a:endParaRPr sz="1700" b="1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40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When markets are closed at the weekend, fees are charged of 0.5% and 1% on currency exchange rates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Transaction over £5000 cost 0.5%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Free Cash withdrawals are limited to £200 per month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No physical bank branches</a:t>
            </a:r>
            <a:endParaRPr sz="1100"/>
          </a:p>
        </p:txBody>
      </p:sp>
      <p:sp>
        <p:nvSpPr>
          <p:cNvPr id="612" name="Google Shape;612;p56"/>
          <p:cNvSpPr txBox="1"/>
          <p:nvPr/>
        </p:nvSpPr>
        <p:spPr>
          <a:xfrm>
            <a:off x="5281475" y="3430588"/>
            <a:ext cx="14790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D9F0FF"/>
              </a:solidFill>
            </a:endParaRPr>
          </a:p>
        </p:txBody>
      </p:sp>
      <p:pic>
        <p:nvPicPr>
          <p:cNvPr id="613" name="Google Shape;6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325" y="3246150"/>
            <a:ext cx="4976676" cy="189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/>
          <p:nvPr/>
        </p:nvSpPr>
        <p:spPr>
          <a:xfrm>
            <a:off x="607409" y="1708224"/>
            <a:ext cx="3030600" cy="26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Revolut Offering In Short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en-GB" sz="33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3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9" name="Google Shape;229;p28" descr="https://lh5.googleusercontent.com/Ma1LDQ1l1Ofv1UVu40F2PnwScNTkVaHvgi7LcrEDiV8cmxsS3QjnEqCRtK1F3Pd9vZy7Xn15-g5ly63knCSv67eMcXUxD9fj_U43x-ci5JH-qR0qk7voTy9wDOKSPt5Y31VVxvl1rp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2792" y="3156793"/>
            <a:ext cx="2016783" cy="193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/>
          <p:nvPr/>
        </p:nvSpPr>
        <p:spPr>
          <a:xfrm>
            <a:off x="4233725" y="457200"/>
            <a:ext cx="4385100" cy="4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oto Sans Symbols"/>
              <a:buChar char="▪"/>
            </a:pPr>
            <a:r>
              <a:rPr lang="en-GB" sz="1400" b="1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Spend abroad with no fees in over 130 currencies with a contactless MasterCard or Visa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oto Sans Symbols"/>
              <a:buChar char="▪"/>
            </a:pPr>
            <a:r>
              <a:rPr lang="en-GB" sz="1400" b="1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Hold and exchange 25 currencies at spot rates in the app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oto Sans Symbols"/>
              <a:buChar char="▪"/>
            </a:pPr>
            <a:r>
              <a:rPr lang="en-GB" sz="1400" b="1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Free domestic and international money transfers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CHF 200 per month of free international ATM withdrawals with a 2% fee thereafter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 spending notifications, spending categorization and budgeting controls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Enhanced security with instant and free function to enable and disable the card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Short-term device-, travel- and medical insurance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 credit to your account in 2 minutes worldwide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28" descr="This image is an abstract decorative shape. "/>
          <p:cNvGrpSpPr/>
          <p:nvPr/>
        </p:nvGrpSpPr>
        <p:grpSpPr>
          <a:xfrm rot="5684274">
            <a:off x="-636277" y="-2042537"/>
            <a:ext cx="3495330" cy="4361456"/>
            <a:chOff x="2950671" y="-4116586"/>
            <a:chExt cx="12607263" cy="14624733"/>
          </a:xfrm>
        </p:grpSpPr>
        <p:sp>
          <p:nvSpPr>
            <p:cNvPr id="232" name="Google Shape;232;p28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/>
          <p:nvPr/>
        </p:nvSpPr>
        <p:spPr>
          <a:xfrm>
            <a:off x="787137" y="27581"/>
            <a:ext cx="72729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Revolut’s funding and valuation history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868420" y="1120646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24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24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800"/>
              <a:buFont typeface="Raleway"/>
              <a:buNone/>
            </a:pPr>
            <a:r>
              <a:rPr lang="en-GB" sz="800" b="1" i="0" u="none" strike="noStrike" cap="non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rPr>
              <a:t>(USD millions)</a:t>
            </a: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9" descr="https://lh5.googleusercontent.com/IqiyLvuTyciLTbd9M7iaMNXUg30Ov902UU492wXlAUeqb9dmo-9jsYImVCE3oqaBz6_uOwBizIKd4qpsCTmxkZCQbIuB03kc-sZzpg7zi1VQYHEG_2joEw5r2rTTp-PutuVCZH8gwi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227" y="735010"/>
            <a:ext cx="7580353" cy="44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7270423" y="2939255"/>
            <a:ext cx="124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rPr>
              <a:t>(USD millions)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0"/>
          <p:cNvGrpSpPr/>
          <p:nvPr/>
        </p:nvGrpSpPr>
        <p:grpSpPr>
          <a:xfrm>
            <a:off x="3698963" y="1291859"/>
            <a:ext cx="4530556" cy="2365034"/>
            <a:chOff x="1504599" y="2399466"/>
            <a:chExt cx="6134808" cy="3202483"/>
          </a:xfrm>
        </p:grpSpPr>
        <p:sp>
          <p:nvSpPr>
            <p:cNvPr id="248" name="Google Shape;248;p30"/>
            <p:cNvSpPr/>
            <p:nvPr/>
          </p:nvSpPr>
          <p:spPr>
            <a:xfrm>
              <a:off x="3063972" y="4165973"/>
              <a:ext cx="836057" cy="1435976"/>
            </a:xfrm>
            <a:custGeom>
              <a:avLst/>
              <a:gdLst/>
              <a:ahLst/>
              <a:cxnLst/>
              <a:rect l="l" t="t" r="r" b="b"/>
              <a:pathLst>
                <a:path w="1874" h="3562" extrusionOk="0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6266439" y="4430998"/>
              <a:ext cx="1201065" cy="968403"/>
            </a:xfrm>
            <a:custGeom>
              <a:avLst/>
              <a:gdLst/>
              <a:ahLst/>
              <a:cxnLst/>
              <a:rect l="l" t="t" r="r" b="b"/>
              <a:pathLst>
                <a:path w="2690" h="2404" extrusionOk="0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915668" y="3671184"/>
              <a:ext cx="1239012" cy="1462184"/>
            </a:xfrm>
            <a:custGeom>
              <a:avLst/>
              <a:gdLst/>
              <a:ahLst/>
              <a:cxnLst/>
              <a:rect l="l" t="t" r="r" b="b"/>
              <a:pathLst>
                <a:path w="2776" h="3628" extrusionOk="0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4040675" y="2527450"/>
              <a:ext cx="1264687" cy="1655658"/>
            </a:xfrm>
            <a:custGeom>
              <a:avLst/>
              <a:gdLst/>
              <a:ahLst/>
              <a:cxnLst/>
              <a:rect l="l" t="t" r="r" b="b"/>
              <a:pathLst>
                <a:path w="2834" h="4108" extrusionOk="0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5024074" y="2480087"/>
              <a:ext cx="2615334" cy="2204847"/>
            </a:xfrm>
            <a:custGeom>
              <a:avLst/>
              <a:gdLst/>
              <a:ahLst/>
              <a:cxnLst/>
              <a:rect l="l" t="t" r="r" b="b"/>
              <a:pathLst>
                <a:path w="5856" h="5472" extrusionOk="0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3948495" y="4209922"/>
              <a:ext cx="3572" cy="4030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4" name="Google Shape;254;p30"/>
            <p:cNvGrpSpPr/>
            <p:nvPr/>
          </p:nvGrpSpPr>
          <p:grpSpPr>
            <a:xfrm>
              <a:off x="1504599" y="2399466"/>
              <a:ext cx="2802929" cy="1873304"/>
              <a:chOff x="93979" y="699453"/>
              <a:chExt cx="3986530" cy="2951480"/>
            </a:xfrm>
          </p:grpSpPr>
          <p:sp>
            <p:nvSpPr>
              <p:cNvPr id="255" name="Google Shape;255;p30"/>
              <p:cNvSpPr/>
              <p:nvPr/>
            </p:nvSpPr>
            <p:spPr>
              <a:xfrm>
                <a:off x="1352550" y="1099503"/>
                <a:ext cx="40640" cy="2667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2" extrusionOk="0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60" extrusionOk="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1258570" y="1024573"/>
                <a:ext cx="19050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138" extrusionOk="0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1468120" y="1056323"/>
                <a:ext cx="35560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" extrusionOk="0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1464310" y="996633"/>
                <a:ext cx="3429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30" extrusionOk="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1504950" y="994093"/>
                <a:ext cx="97790" cy="3937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2" extrusionOk="0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1772920" y="1067753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38" extrusionOk="0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1842770" y="887413"/>
                <a:ext cx="3683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" h="40" extrusionOk="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1507490" y="963613"/>
                <a:ext cx="10287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1703070" y="928053"/>
                <a:ext cx="16891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30" extrusionOk="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1694180" y="1013143"/>
                <a:ext cx="4445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2" extrusionOk="0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1883410" y="957263"/>
                <a:ext cx="9525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6" extrusionOk="0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646430" y="1806893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15950" y="1811973"/>
                <a:ext cx="24130" cy="228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92" extrusionOk="0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2" extrusionOk="0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2791460" y="3296603"/>
                <a:ext cx="5080" cy="5080"/>
              </a:xfrm>
              <a:custGeom>
                <a:avLst/>
                <a:gdLst/>
                <a:ahLst/>
                <a:cxnLst/>
                <a:rect l="l" t="t" r="r" b="b"/>
                <a:pathLst>
                  <a:path w="8" h="8" extrusionOk="0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3708" extrusionOk="0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1927860" y="823913"/>
                <a:ext cx="30480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70" extrusionOk="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850" extrusionOk="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2731770" y="1751013"/>
                <a:ext cx="203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24" extrusionOk="0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2656840" y="1799273"/>
                <a:ext cx="1397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4" extrusionOk="0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2352040" y="1724343"/>
                <a:ext cx="2286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4" extrusionOk="0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2428240" y="1463993"/>
                <a:ext cx="5969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6" extrusionOk="0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1668780" y="1211263"/>
                <a:ext cx="6350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8" extrusionOk="0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1733550" y="1088073"/>
                <a:ext cx="48260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1723390" y="1129983"/>
                <a:ext cx="3048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48" h="32" extrusionOk="0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0"/>
              <p:cNvSpPr/>
              <p:nvPr/>
            </p:nvSpPr>
            <p:spPr>
              <a:xfrm>
                <a:off x="1728470" y="1065213"/>
                <a:ext cx="44450" cy="2159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4" extrusionOk="0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04" extrusionOk="0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>
                <a:off x="1936750" y="1119823"/>
                <a:ext cx="81280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78" extrusionOk="0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30"/>
              <p:cNvSpPr/>
              <p:nvPr/>
            </p:nvSpPr>
            <p:spPr>
              <a:xfrm>
                <a:off x="1940560" y="1010603"/>
                <a:ext cx="8001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0" extrusionOk="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2194560" y="944563"/>
                <a:ext cx="3429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0" extrusionOk="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>
                <a:off x="2057400" y="727393"/>
                <a:ext cx="784860" cy="36703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78" extrusionOk="0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0"/>
              <p:cNvSpPr/>
              <p:nvPr/>
            </p:nvSpPr>
            <p:spPr>
              <a:xfrm>
                <a:off x="2335530" y="1211263"/>
                <a:ext cx="12192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76" extrusionOk="0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1762760" y="1103313"/>
                <a:ext cx="2921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8" extrusionOk="0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62" extrusionOk="0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92" extrusionOk="0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2178050" y="1465263"/>
                <a:ext cx="1524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38" extrusionOk="0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2258060" y="1697673"/>
                <a:ext cx="5207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82" h="58" extrusionOk="0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358" extrusionOk="0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8" extrusionOk="0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1750060" y="1098233"/>
                <a:ext cx="34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4" extrusionOk="0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1854200" y="1394143"/>
                <a:ext cx="114300" cy="660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04" extrusionOk="0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776" extrusionOk="0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" name="Google Shape;299;p30"/>
            <p:cNvSpPr/>
            <p:nvPr/>
          </p:nvSpPr>
          <p:spPr>
            <a:xfrm>
              <a:off x="3956532" y="4207503"/>
              <a:ext cx="2678" cy="3224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960208" y="4202250"/>
              <a:ext cx="1116" cy="1007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951969" y="4201861"/>
              <a:ext cx="2678" cy="3224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952965" y="4209874"/>
              <a:ext cx="1785" cy="2418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950141" y="4196164"/>
              <a:ext cx="3572" cy="2418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945656" y="4202169"/>
              <a:ext cx="2232" cy="100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947487" y="4207726"/>
              <a:ext cx="2678" cy="1612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30"/>
          <p:cNvSpPr txBox="1"/>
          <p:nvPr/>
        </p:nvSpPr>
        <p:spPr>
          <a:xfrm>
            <a:off x="545086" y="205165"/>
            <a:ext cx="4491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Market Opportunity</a:t>
            </a:r>
            <a:endParaRPr sz="27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467728" y="1354998"/>
            <a:ext cx="575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➢"/>
            </a:pPr>
            <a:r>
              <a:rPr lang="en-GB" sz="15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Pain Points</a:t>
            </a:r>
            <a:endParaRPr sz="1500" b="1" i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474600" y="1748773"/>
            <a:ext cx="28413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global financial system relies on a network of different payments systems, some of which are pretty old. They spend a lot of </a:t>
            </a:r>
            <a:r>
              <a:rPr lang="en-GB" sz="12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lang="en-GB" sz="12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moving numbers around.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Bank clients still pay their banks </a:t>
            </a:r>
            <a:r>
              <a:rPr lang="en-GB" sz="12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3%-6% in fees </a:t>
            </a: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 their foreign transactions. These fees are made up of a small  transaction fee, but also of a larger (but hidden) spread between the spot exchange rate and the rate offered by the provider.</a:t>
            </a:r>
            <a:endParaRPr sz="1100"/>
          </a:p>
        </p:txBody>
      </p:sp>
      <p:grpSp>
        <p:nvGrpSpPr>
          <p:cNvPr id="309" name="Google Shape;309;p30" descr="This image is of an abstract shape. "/>
          <p:cNvGrpSpPr/>
          <p:nvPr/>
        </p:nvGrpSpPr>
        <p:grpSpPr>
          <a:xfrm rot="-6290697">
            <a:off x="6042434" y="2999055"/>
            <a:ext cx="5004442" cy="5805275"/>
            <a:chOff x="2950671" y="-4116586"/>
            <a:chExt cx="12607263" cy="14624733"/>
          </a:xfrm>
        </p:grpSpPr>
        <p:sp>
          <p:nvSpPr>
            <p:cNvPr id="310" name="Google Shape;310;p30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30"/>
          <p:cNvSpPr/>
          <p:nvPr/>
        </p:nvSpPr>
        <p:spPr>
          <a:xfrm>
            <a:off x="281511" y="3965860"/>
            <a:ext cx="77844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124"/>
                </a:solidFill>
                <a:latin typeface="Raleway"/>
                <a:ea typeface="Raleway"/>
                <a:cs typeface="Raleway"/>
                <a:sym typeface="Raleway"/>
              </a:rPr>
              <a:t>Revolut identified key pain points of clients caused by traditional global banking system, understands how important it is for international businesses to </a:t>
            </a:r>
            <a:r>
              <a:rPr lang="en-GB" sz="15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save</a:t>
            </a:r>
            <a:r>
              <a:rPr lang="en-GB" sz="1500">
                <a:solidFill>
                  <a:srgbClr val="212124"/>
                </a:solidFill>
                <a:latin typeface="Raleway"/>
                <a:ea typeface="Raleway"/>
                <a:cs typeface="Raleway"/>
                <a:sym typeface="Raleway"/>
              </a:rPr>
              <a:t> on </a:t>
            </a:r>
            <a:r>
              <a:rPr lang="en-GB" sz="15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transfer costs</a:t>
            </a:r>
            <a:r>
              <a:rPr lang="en-GB" sz="1500">
                <a:solidFill>
                  <a:srgbClr val="212124"/>
                </a:solidFill>
                <a:latin typeface="Raleway"/>
                <a:ea typeface="Raleway"/>
                <a:cs typeface="Raleway"/>
                <a:sym typeface="Raleway"/>
              </a:rPr>
              <a:t> and send </a:t>
            </a:r>
            <a:r>
              <a:rPr lang="en-GB" sz="15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global payments fast.</a:t>
            </a:r>
            <a:endParaRPr sz="1500"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4" name="Google Shape;314;p30" descr="https://lh5.googleusercontent.com/48ZWYkLExRbHeoJgxGQY22y3-odsz9b-B65Rp9vtzb7nwb1n_wpFnlUaSP6tSQEpqb3DAF211Zk1R2vhQct9jR8XeXm8P9vgfgXB2U7-8mkzJhM_hfcXk_7n_d-_jdLATiWB3foGv5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890" y="1537074"/>
            <a:ext cx="4927031" cy="193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0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1096" y="6"/>
            <a:ext cx="1502905" cy="89458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/>
          <p:nvPr/>
        </p:nvSpPr>
        <p:spPr>
          <a:xfrm>
            <a:off x="545085" y="613406"/>
            <a:ext cx="5753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Revolut’s goal is to act as a banking alternative to people and businesses.</a:t>
            </a:r>
            <a:endParaRPr sz="1200" i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/>
          <p:nvPr/>
        </p:nvSpPr>
        <p:spPr>
          <a:xfrm>
            <a:off x="425273" y="355622"/>
            <a:ext cx="45720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Noto Sans Symbols"/>
              <a:buChar char="➢"/>
            </a:pPr>
            <a:r>
              <a:rPr lang="en-GB" sz="21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Eurozone (GBP/EUR) (1)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405352" y="834599"/>
            <a:ext cx="8333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When you spend or transfer money abroad, your bank usually charges you a fee. These fees are often hidden in exchange rate markups or charged automatically when you pay, which makes it hard to work out how much you’re being charged.</a:t>
            </a:r>
            <a:endParaRPr sz="1100"/>
          </a:p>
        </p:txBody>
      </p:sp>
      <p:pic>
        <p:nvPicPr>
          <p:cNvPr id="323" name="Google Shape;323;p31" descr="https://lh6.googleusercontent.com/b1pGT_XckKFmg2tjQBBS2DES_slx3kXbIAn-su49uWq-mAICbyfZ4s0g2vSaV3a_Wc7ggb2GrIF4SwSI7q8_hsWvxHkEtAD2xSbOIx_QFfGhbvgGDdOGl_LgoMDPgIUHu8bZzsIKEl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4" y="1382825"/>
            <a:ext cx="8251031" cy="3671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/>
          <p:nvPr/>
        </p:nvSpPr>
        <p:spPr>
          <a:xfrm>
            <a:off x="2573518" y="1453528"/>
            <a:ext cx="735300" cy="3559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31" descr="https://lh5.googleusercontent.com/MAyar1CAg3H8EFoUdCGRhf3ogXCBlfBcE4CDKZDHM3_Z1MBphlV-TxtqlxEQp0W_Tdo8rVzSRRj-9Zus93NOperaeOZS_8RbsA-syAwlG9Mp3ueG_MA6GFD7NgPppkWwG9FH2oTBsd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2345" y="9"/>
            <a:ext cx="1871663" cy="82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/>
          <p:nvPr/>
        </p:nvSpPr>
        <p:spPr>
          <a:xfrm>
            <a:off x="425273" y="355622"/>
            <a:ext cx="45720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Noto Sans Symbols"/>
              <a:buChar char="➢"/>
            </a:pPr>
            <a:r>
              <a:rPr lang="en-GB" sz="21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USA (GBP/USD) (2)</a:t>
            </a:r>
            <a:endParaRPr sz="2100" b="1" i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405352" y="834599"/>
            <a:ext cx="8333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When you spend or transfer money abroad, your bank usually charges you a fee. These fees are often hidden in exchange rate markups or charged automatically when you pay, which makes it hard to work out how much you’re being charged.</a:t>
            </a:r>
            <a:endParaRPr sz="1100"/>
          </a:p>
        </p:txBody>
      </p:sp>
      <p:pic>
        <p:nvPicPr>
          <p:cNvPr id="332" name="Google Shape;332;p32" descr="https://lh5.googleusercontent.com/AEzvEUkSUSI5p5YFb0n4fHKau7t4LKWqEh3iOrgWkMyY2G0dTaYO3Owl0hxd_ZzKEHe1DdYTG8d3jeTQ3X_p5g5ldXvOAZtbsY1SmzYIjAgTqyJi-MVp4z5jSuznF33q1BgeYflc_K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3" y="1442867"/>
            <a:ext cx="8251031" cy="306466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>
            <a:off x="2573518" y="1552512"/>
            <a:ext cx="735300" cy="27249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32" descr="https://lh5.googleusercontent.com/MAyar1CAg3H8EFoUdCGRhf3ogXCBlfBcE4CDKZDHM3_Z1MBphlV-TxtqlxEQp0W_Tdo8rVzSRRj-9Zus93NOperaeOZS_8RbsA-syAwlG9Mp3ueG_MA6GFD7NgPppkWwG9FH2oTBsd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2338" y="-9"/>
            <a:ext cx="1871663" cy="82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/>
          <p:nvPr/>
        </p:nvSpPr>
        <p:spPr>
          <a:xfrm>
            <a:off x="425273" y="355622"/>
            <a:ext cx="45720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Noto Sans Symbols"/>
              <a:buChar char="➢"/>
            </a:pPr>
            <a:r>
              <a:rPr lang="en-GB" sz="21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Exchange Rate Difference(3)</a:t>
            </a:r>
            <a:endParaRPr sz="2100" b="1" i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496554" y="834599"/>
            <a:ext cx="8488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If all the users don’t subscribe its premium accounts, Revolut may lose £25B(transaction volume) * 4%(estimate ex-rate difference) =  £1B</a:t>
            </a:r>
            <a:r>
              <a:rPr lang="en-GB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revenue</a:t>
            </a:r>
            <a:r>
              <a:rPr lang="en-GB" sz="14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. To cover such a great difference, Revolut may need 12M users for PREMIUM account or 6.4M for Metal account.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1" name="Google Shape;341;p33"/>
          <p:cNvGraphicFramePr/>
          <p:nvPr/>
        </p:nvGraphicFramePr>
        <p:xfrm>
          <a:off x="731044" y="1670671"/>
          <a:ext cx="7590000" cy="30537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12" scaled="0"/>
                </a:gradFill>
                <a:tableStyleId>{94D88445-0210-4C61-B18C-87082FC19C58}</a:tableStyleId>
              </a:tblPr>
              <a:tblGrid>
                <a:gridCol w="166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Bank/1GBP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EUR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USD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EUR diff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USD diff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HSBC UK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1.1126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1.2577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4.09%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3.99%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NATWEST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1.1095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1.2578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4.35%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3.98%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BARCLAYS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1.1001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1.2534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5.16%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4.32%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RBS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1.11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1.26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4.31%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3.82%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Market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1.16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1.31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4.48%(AVG)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4.03% (AVG)</a:t>
                      </a:r>
                      <a:endParaRPr sz="1100" b="1" i="0" u="none" strike="noStrike" cap="none">
                        <a:solidFill>
                          <a:srgbClr val="17161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2" name="Google Shape;342;p33"/>
          <p:cNvSpPr/>
          <p:nvPr/>
        </p:nvSpPr>
        <p:spPr>
          <a:xfrm>
            <a:off x="731044" y="1656026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1272</Words>
  <Application>Microsoft Office PowerPoint</Application>
  <PresentationFormat>全屏显示(16:9)</PresentationFormat>
  <Paragraphs>238</Paragraphs>
  <Slides>33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Times New Roman</vt:lpstr>
      <vt:lpstr>宋体</vt:lpstr>
      <vt:lpstr>Noto Sans Symbols</vt:lpstr>
      <vt:lpstr>Lato</vt:lpstr>
      <vt:lpstr>Calibri</vt:lpstr>
      <vt:lpstr>Carme</vt:lpstr>
      <vt:lpstr>Quattrocento Sans</vt:lpstr>
      <vt:lpstr>Raleway</vt:lpstr>
      <vt:lpstr>Roboto</vt:lpstr>
      <vt:lpstr>Streamline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 Train Model</vt:lpstr>
      <vt:lpstr>5.4 Demo Video  a long video provided here to illustrate the analytics </vt:lpstr>
      <vt:lpstr>PowerPoint 演示文稿</vt:lpstr>
      <vt:lpstr>---------------------------------------------------------</vt:lpstr>
      <vt:lpstr>PowerPoint 演示文稿</vt:lpstr>
      <vt:lpstr>PowerPoint 演示文稿</vt:lpstr>
      <vt:lpstr>PowerPoint 演示文稿</vt:lpstr>
      <vt:lpstr>Real Challenge</vt:lpstr>
      <vt:lpstr>PowerPoint 演示文稿</vt:lpstr>
      <vt:lpstr>PowerPoint 演示文稿</vt:lpstr>
      <vt:lpstr>Hedging Foreign Exchange Risk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Yanfeng</dc:creator>
  <cp:lastModifiedBy>Dexin Mo (SME,220020013)</cp:lastModifiedBy>
  <cp:revision>15</cp:revision>
  <dcterms:modified xsi:type="dcterms:W3CDTF">2020-12-03T02:39:34Z</dcterms:modified>
</cp:coreProperties>
</file>